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68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58DF-6EFA-4C1B-A468-87B665BB0D0A}" type="datetimeFigureOut">
              <a:rPr lang="en-US" smtClean="0"/>
              <a:t>11/27/17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6F3F-3886-4AAA-A348-C57AF60E3E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30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58DF-6EFA-4C1B-A468-87B665BB0D0A}" type="datetimeFigureOut">
              <a:rPr lang="en-US" smtClean="0"/>
              <a:t>11/27/17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6F3F-3886-4AAA-A348-C57AF60E3E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671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58DF-6EFA-4C1B-A468-87B665BB0D0A}" type="datetimeFigureOut">
              <a:rPr lang="en-US" smtClean="0"/>
              <a:t>11/27/17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6F3F-3886-4AAA-A348-C57AF60E3E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287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58DF-6EFA-4C1B-A468-87B665BB0D0A}" type="datetimeFigureOut">
              <a:rPr lang="en-US" smtClean="0"/>
              <a:t>11/27/17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6F3F-3886-4AAA-A348-C57AF60E3E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547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58DF-6EFA-4C1B-A468-87B665BB0D0A}" type="datetimeFigureOut">
              <a:rPr lang="en-US" smtClean="0"/>
              <a:t>11/27/17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6F3F-3886-4AAA-A348-C57AF60E3E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684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58DF-6EFA-4C1B-A468-87B665BB0D0A}" type="datetimeFigureOut">
              <a:rPr lang="en-US" smtClean="0"/>
              <a:t>11/27/17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6F3F-3886-4AAA-A348-C57AF60E3E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982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58DF-6EFA-4C1B-A468-87B665BB0D0A}" type="datetimeFigureOut">
              <a:rPr lang="en-US" smtClean="0"/>
              <a:t>11/27/17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6F3F-3886-4AAA-A348-C57AF60E3E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030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58DF-6EFA-4C1B-A468-87B665BB0D0A}" type="datetimeFigureOut">
              <a:rPr lang="en-US" smtClean="0"/>
              <a:t>11/27/17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6F3F-3886-4AAA-A348-C57AF60E3E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266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58DF-6EFA-4C1B-A468-87B665BB0D0A}" type="datetimeFigureOut">
              <a:rPr lang="en-US" smtClean="0"/>
              <a:t>11/27/17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6F3F-3886-4AAA-A348-C57AF60E3E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116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58DF-6EFA-4C1B-A468-87B665BB0D0A}" type="datetimeFigureOut">
              <a:rPr lang="en-US" smtClean="0"/>
              <a:t>11/27/17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6F3F-3886-4AAA-A348-C57AF60E3E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012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58DF-6EFA-4C1B-A468-87B665BB0D0A}" type="datetimeFigureOut">
              <a:rPr lang="en-US" smtClean="0"/>
              <a:t>11/27/17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6F3F-3886-4AAA-A348-C57AF60E3E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066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258DF-6EFA-4C1B-A468-87B665BB0D0A}" type="datetimeFigureOut">
              <a:rPr lang="en-US" smtClean="0"/>
              <a:t>11/27/17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D6F3F-3886-4AAA-A348-C57AF60E3E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144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s://goo.gl/forms/WMfqHRTbBoEV01DK2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hyperlink" Target="https://go.imaginelearning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5715" y="1286818"/>
            <a:ext cx="1755648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91" indent="-342891">
              <a:buAutoNum type="arabicPeriod"/>
            </a:pPr>
            <a:r>
              <a:rPr lang="en-US" sz="1600" dirty="0" smtClean="0">
                <a:latin typeface="Cambria" panose="02040503050406030204" pitchFamily="18" charset="0"/>
              </a:rPr>
              <a:t>wheat</a:t>
            </a:r>
          </a:p>
          <a:p>
            <a:pPr marL="342891" indent="-342891">
              <a:buAutoNum type="arabicPeriod"/>
            </a:pPr>
            <a:r>
              <a:rPr lang="en-US" sz="1600" dirty="0" smtClean="0">
                <a:latin typeface="Cambria" panose="02040503050406030204" pitchFamily="18" charset="0"/>
              </a:rPr>
              <a:t>window</a:t>
            </a:r>
          </a:p>
          <a:p>
            <a:pPr marL="342891" indent="-342891">
              <a:buAutoNum type="arabicPeriod"/>
            </a:pPr>
            <a:r>
              <a:rPr lang="en-US" sz="1600" dirty="0" smtClean="0">
                <a:latin typeface="Cambria" panose="02040503050406030204" pitchFamily="18" charset="0"/>
              </a:rPr>
              <a:t>catch</a:t>
            </a:r>
          </a:p>
          <a:p>
            <a:pPr marL="342891" indent="-342891">
              <a:buAutoNum type="arabicPeriod"/>
            </a:pPr>
            <a:r>
              <a:rPr lang="en-US" sz="1600" dirty="0" smtClean="0">
                <a:latin typeface="Cambria" panose="02040503050406030204" pitchFamily="18" charset="0"/>
              </a:rPr>
              <a:t>catcher</a:t>
            </a:r>
          </a:p>
          <a:p>
            <a:pPr marL="342891" indent="-342891">
              <a:buAutoNum type="arabicPeriod"/>
            </a:pPr>
            <a:r>
              <a:rPr lang="en-US" sz="1600" dirty="0" smtClean="0">
                <a:latin typeface="Cambria" panose="02040503050406030204" pitchFamily="18" charset="0"/>
              </a:rPr>
              <a:t>kitchen</a:t>
            </a:r>
          </a:p>
          <a:p>
            <a:pPr marL="342891" indent="-342891">
              <a:buAutoNum type="arabicPeriod"/>
            </a:pPr>
            <a:r>
              <a:rPr lang="en-US" sz="1600" dirty="0" smtClean="0">
                <a:latin typeface="Cambria" panose="02040503050406030204" pitchFamily="18" charset="0"/>
              </a:rPr>
              <a:t>butcher</a:t>
            </a:r>
          </a:p>
          <a:p>
            <a:pPr marL="342891" indent="-342891">
              <a:buAutoNum type="arabicPeriod"/>
            </a:pPr>
            <a:r>
              <a:rPr lang="en-US" sz="1600" dirty="0" smtClean="0">
                <a:latin typeface="Cambria" panose="02040503050406030204" pitchFamily="18" charset="0"/>
              </a:rPr>
              <a:t>black</a:t>
            </a:r>
          </a:p>
          <a:p>
            <a:pPr marL="342891" indent="-342891">
              <a:buAutoNum type="arabicPeriod"/>
            </a:pPr>
            <a:r>
              <a:rPr lang="en-US" sz="1600" dirty="0" smtClean="0">
                <a:latin typeface="Cambria" panose="02040503050406030204" pitchFamily="18" charset="0"/>
              </a:rPr>
              <a:t>warm</a:t>
            </a:r>
          </a:p>
          <a:p>
            <a:pPr marL="342891" indent="-342891">
              <a:buAutoNum type="arabicPeriod"/>
            </a:pPr>
            <a:r>
              <a:rPr lang="en-US" sz="1600" dirty="0" smtClean="0">
                <a:latin typeface="Cambria" panose="02040503050406030204" pitchFamily="18" charset="0"/>
              </a:rPr>
              <a:t>unless</a:t>
            </a:r>
          </a:p>
          <a:p>
            <a:pPr marL="342891" indent="-342891">
              <a:buAutoNum type="arabicPeriod"/>
            </a:pPr>
            <a:r>
              <a:rPr lang="en-US" sz="1600" dirty="0" smtClean="0">
                <a:latin typeface="Cambria" panose="02040503050406030204" pitchFamily="18" charset="0"/>
              </a:rPr>
              <a:t>clothing</a:t>
            </a:r>
          </a:p>
          <a:p>
            <a:pPr marL="342891" indent="-342891">
              <a:buAutoNum type="arabicPeriod"/>
            </a:pPr>
            <a:r>
              <a:rPr lang="en-US" sz="1600" dirty="0" smtClean="0">
                <a:latin typeface="Cambria" panose="02040503050406030204" pitchFamily="18" charset="0"/>
              </a:rPr>
              <a:t>clothes</a:t>
            </a:r>
          </a:p>
          <a:p>
            <a:pPr marL="342891" indent="-342891">
              <a:buAutoNum type="arabicPeriod"/>
            </a:pPr>
            <a:r>
              <a:rPr lang="en-US" sz="1600" dirty="0" smtClean="0">
                <a:latin typeface="Cambria" panose="02040503050406030204" pitchFamily="18" charset="0"/>
              </a:rPr>
              <a:t>clothe</a:t>
            </a:r>
          </a:p>
          <a:p>
            <a:pPr marL="342891" indent="-342891">
              <a:buAutoNum type="arabicPeriod"/>
            </a:pPr>
            <a:r>
              <a:rPr lang="en-US" sz="1600" dirty="0" smtClean="0">
                <a:latin typeface="Cambria" panose="02040503050406030204" pitchFamily="18" charset="0"/>
              </a:rPr>
              <a:t>began</a:t>
            </a:r>
          </a:p>
          <a:p>
            <a:pPr marL="342891" indent="-342891">
              <a:buAutoNum type="arabicPeriod"/>
            </a:pPr>
            <a:r>
              <a:rPr lang="en-US" sz="1600" dirty="0" smtClean="0">
                <a:latin typeface="Cambria" panose="02040503050406030204" pitchFamily="18" charset="0"/>
              </a:rPr>
              <a:t>begin</a:t>
            </a:r>
          </a:p>
          <a:p>
            <a:pPr marL="342891" indent="-342891">
              <a:buAutoNum type="arabicPeriod"/>
            </a:pPr>
            <a:r>
              <a:rPr lang="en-US" sz="1600" dirty="0" smtClean="0">
                <a:latin typeface="Cambria" panose="02040503050406030204" pitchFamily="18" charset="0"/>
              </a:rPr>
              <a:t>beginning</a:t>
            </a:r>
          </a:p>
          <a:p>
            <a:pPr marL="342891" indent="-342891">
              <a:buAutoNum type="arabicPeriod"/>
            </a:pPr>
            <a:r>
              <a:rPr lang="en-US" sz="1600" dirty="0" smtClean="0">
                <a:latin typeface="Cambria" panose="02040503050406030204" pitchFamily="18" charset="0"/>
              </a:rPr>
              <a:t>able</a:t>
            </a:r>
          </a:p>
          <a:p>
            <a:pPr marL="342891" indent="-342891">
              <a:buAutoNum type="arabicPeriod"/>
            </a:pPr>
            <a:r>
              <a:rPr lang="en-US" sz="1600" dirty="0" smtClean="0">
                <a:latin typeface="Cambria" panose="02040503050406030204" pitchFamily="18" charset="0"/>
              </a:rPr>
              <a:t>gone</a:t>
            </a:r>
          </a:p>
          <a:p>
            <a:pPr marL="342891" indent="-342891">
              <a:buAutoNum type="arabicPeriod"/>
            </a:pPr>
            <a:r>
              <a:rPr lang="en-US" sz="1600" dirty="0" smtClean="0">
                <a:latin typeface="Cambria" panose="02040503050406030204" pitchFamily="18" charset="0"/>
              </a:rPr>
              <a:t>go</a:t>
            </a:r>
          </a:p>
          <a:p>
            <a:pPr marL="342891" indent="-342891">
              <a:buAutoNum type="arabicPeriod"/>
            </a:pPr>
            <a:r>
              <a:rPr lang="en-US" sz="1600" dirty="0" smtClean="0">
                <a:latin typeface="Cambria" panose="02040503050406030204" pitchFamily="18" charset="0"/>
              </a:rPr>
              <a:t>done</a:t>
            </a:r>
          </a:p>
          <a:p>
            <a:pPr marL="342891" indent="-342891">
              <a:buAutoNum type="arabicPeriod"/>
            </a:pPr>
            <a:r>
              <a:rPr lang="en-US" sz="1600" dirty="0" smtClean="0">
                <a:latin typeface="Cambria" panose="02040503050406030204" pitchFamily="18" charset="0"/>
              </a:rPr>
              <a:t>do</a:t>
            </a:r>
          </a:p>
          <a:p>
            <a:pPr marL="342891" indent="-342891">
              <a:buAutoNum type="arabicPeriod"/>
            </a:pPr>
            <a:r>
              <a:rPr lang="en-US" sz="1600" dirty="0" smtClean="0">
                <a:latin typeface="Cambria" panose="02040503050406030204" pitchFamily="18" charset="0"/>
              </a:rPr>
              <a:t>suit</a:t>
            </a:r>
          </a:p>
          <a:p>
            <a:pPr marL="342891" indent="-342891">
              <a:buAutoNum type="arabicPeriod"/>
            </a:pPr>
            <a:r>
              <a:rPr lang="en-US" sz="1600" dirty="0" smtClean="0">
                <a:latin typeface="Cambria" panose="02040503050406030204" pitchFamily="18" charset="0"/>
              </a:rPr>
              <a:t>track</a:t>
            </a:r>
          </a:p>
          <a:p>
            <a:pPr marL="342891" indent="-342891">
              <a:buAutoNum type="arabicPeriod"/>
            </a:pPr>
            <a:r>
              <a:rPr lang="en-US" sz="1600" dirty="0" smtClean="0">
                <a:latin typeface="Cambria" panose="02040503050406030204" pitchFamily="18" charset="0"/>
              </a:rPr>
              <a:t>watch</a:t>
            </a:r>
          </a:p>
          <a:p>
            <a:pPr marL="342891" indent="-342891">
              <a:buAutoNum type="arabicPeriod"/>
            </a:pPr>
            <a:r>
              <a:rPr lang="en-US" sz="1600" dirty="0" smtClean="0">
                <a:latin typeface="Cambria" panose="02040503050406030204" pitchFamily="18" charset="0"/>
              </a:rPr>
              <a:t>dash</a:t>
            </a:r>
          </a:p>
          <a:p>
            <a:pPr marL="342891" indent="-342891">
              <a:buAutoNum type="arabicPeriod"/>
            </a:pPr>
            <a:r>
              <a:rPr lang="en-US" sz="1600" dirty="0" smtClean="0">
                <a:latin typeface="Cambria" panose="02040503050406030204" pitchFamily="18" charset="0"/>
              </a:rPr>
              <a:t>fell</a:t>
            </a:r>
          </a:p>
          <a:p>
            <a:pPr marL="342891" indent="-342891">
              <a:buAutoNum type="arabicPeriod"/>
            </a:pPr>
            <a:r>
              <a:rPr lang="en-US" sz="1600" dirty="0" smtClean="0">
                <a:latin typeface="Cambria" panose="02040503050406030204" pitchFamily="18" charset="0"/>
              </a:rPr>
              <a:t>fight</a:t>
            </a:r>
          </a:p>
          <a:p>
            <a:pPr marL="342891" indent="-342891">
              <a:buAutoNum type="arabicPeriod"/>
            </a:pPr>
            <a:r>
              <a:rPr lang="en-US" sz="1600" dirty="0" smtClean="0">
                <a:latin typeface="Cambria" panose="02040503050406030204" pitchFamily="18" charset="0"/>
              </a:rPr>
              <a:t>fell</a:t>
            </a:r>
          </a:p>
          <a:p>
            <a:pPr marL="342891" indent="-342891">
              <a:buAutoNum type="arabicPeriod"/>
            </a:pPr>
            <a:r>
              <a:rPr lang="en-US" sz="1600" dirty="0" smtClean="0">
                <a:latin typeface="Cambria" panose="02040503050406030204" pitchFamily="18" charset="0"/>
              </a:rPr>
              <a:t>fight</a:t>
            </a:r>
          </a:p>
          <a:p>
            <a:pPr marL="342891" indent="-342891">
              <a:buAutoNum type="arabicPeriod"/>
            </a:pPr>
            <a:r>
              <a:rPr lang="en-US" sz="1600" dirty="0" smtClean="0">
                <a:latin typeface="Cambria" panose="02040503050406030204" pitchFamily="18" charset="0"/>
              </a:rPr>
              <a:t>buy</a:t>
            </a:r>
          </a:p>
          <a:p>
            <a:pPr marL="342891" indent="-342891">
              <a:buAutoNum type="arabicPeriod"/>
            </a:pPr>
            <a:r>
              <a:rPr lang="en-US" sz="1600" dirty="0" smtClean="0">
                <a:latin typeface="Cambria" panose="02040503050406030204" pitchFamily="18" charset="0"/>
              </a:rPr>
              <a:t>by</a:t>
            </a:r>
          </a:p>
          <a:p>
            <a:pPr marL="342891" indent="-342891">
              <a:buAutoNum type="arabicPeriod"/>
            </a:pPr>
            <a:endParaRPr lang="en-US" sz="1600" dirty="0">
              <a:latin typeface="Cambria" panose="02040503050406030204" pitchFamily="18" charset="0"/>
            </a:endParaRPr>
          </a:p>
          <a:p>
            <a:pPr marL="342891" indent="-342891">
              <a:buAutoNum type="arabicPeriod"/>
            </a:pPr>
            <a:endParaRPr lang="en-US" sz="1600" dirty="0">
              <a:latin typeface="Cambria" panose="020405030504060302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24189" y="853206"/>
            <a:ext cx="270080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</a:rPr>
              <a:t>Week 16</a:t>
            </a:r>
            <a:r>
              <a:rPr lang="en-US" sz="2000" baseline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</a:rPr>
              <a:t>11/21-11/30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45337" y="219971"/>
            <a:ext cx="5559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mbria" panose="02040503050406030204" pitchFamily="18" charset="0"/>
              </a:rPr>
              <a:t>Name: ___________________________________________________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578" y="440431"/>
            <a:ext cx="1362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Spelling Words</a:t>
            </a:r>
          </a:p>
        </p:txBody>
      </p:sp>
      <p:sp>
        <p:nvSpPr>
          <p:cNvPr id="3" name="Rectangle 2"/>
          <p:cNvSpPr/>
          <p:nvPr/>
        </p:nvSpPr>
        <p:spPr>
          <a:xfrm>
            <a:off x="1714500" y="3679450"/>
            <a:ext cx="3429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600" b="1" dirty="0"/>
              <a:t>Vocabulary</a:t>
            </a:r>
          </a:p>
          <a:p>
            <a:pPr marL="457189" indent="-457189">
              <a:buFont typeface="+mj-lt"/>
              <a:buAutoNum type="arabicPeriod"/>
            </a:pPr>
            <a:r>
              <a:rPr lang="en-US" sz="1600" dirty="0" smtClean="0"/>
              <a:t>Allowed</a:t>
            </a:r>
          </a:p>
          <a:p>
            <a:pPr marL="457189" indent="-457189">
              <a:buFont typeface="+mj-lt"/>
              <a:buAutoNum type="arabicPeriod"/>
            </a:pPr>
            <a:r>
              <a:rPr lang="en-US" sz="1600" dirty="0" smtClean="0"/>
              <a:t>Powerful</a:t>
            </a:r>
          </a:p>
          <a:p>
            <a:pPr marL="457189" indent="-457189">
              <a:buFont typeface="+mj-lt"/>
              <a:buAutoNum type="arabicPeriod"/>
            </a:pPr>
            <a:r>
              <a:rPr lang="en-US" sz="1600" dirty="0" smtClean="0"/>
              <a:t>Invented</a:t>
            </a:r>
          </a:p>
          <a:p>
            <a:pPr marL="457189" indent="-457189">
              <a:buFont typeface="+mj-lt"/>
              <a:buAutoNum type="arabicPeriod"/>
            </a:pPr>
            <a:r>
              <a:rPr lang="en-US" sz="1600" dirty="0" smtClean="0"/>
              <a:t>Instrument</a:t>
            </a:r>
          </a:p>
          <a:p>
            <a:pPr marL="457189" indent="-457189">
              <a:buFont typeface="+mj-lt"/>
              <a:buAutoNum type="arabicPeriod"/>
            </a:pPr>
            <a:r>
              <a:rPr lang="en-US" sz="1600" dirty="0" smtClean="0"/>
              <a:t>Products </a:t>
            </a:r>
          </a:p>
          <a:p>
            <a:pPr marL="457189" indent="-457189">
              <a:buFont typeface="+mj-lt"/>
              <a:buAutoNum type="arabicPeriod"/>
            </a:pPr>
            <a:r>
              <a:rPr lang="en-US" sz="1600" dirty="0" smtClean="0"/>
              <a:t>Design </a:t>
            </a:r>
            <a:endParaRPr lang="en-US" sz="1600" dirty="0"/>
          </a:p>
        </p:txBody>
      </p:sp>
      <p:sp>
        <p:nvSpPr>
          <p:cNvPr id="4" name="Rectangle 3"/>
          <p:cNvSpPr/>
          <p:nvPr/>
        </p:nvSpPr>
        <p:spPr>
          <a:xfrm>
            <a:off x="1797931" y="5832411"/>
            <a:ext cx="3429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600" b="1" dirty="0"/>
              <a:t>Bonus Words</a:t>
            </a:r>
          </a:p>
          <a:p>
            <a:pPr marL="342891" indent="-342891">
              <a:buFont typeface="+mj-lt"/>
              <a:buAutoNum type="arabicPeriod"/>
            </a:pPr>
            <a:r>
              <a:rPr lang="en-US" sz="1600" dirty="0" smtClean="0"/>
              <a:t>Acquire</a:t>
            </a:r>
            <a:endParaRPr lang="en-US" sz="1600" dirty="0"/>
          </a:p>
          <a:p>
            <a:pPr marL="342891" indent="-342891">
              <a:buFont typeface="+mj-lt"/>
              <a:buAutoNum type="arabicPeriod"/>
            </a:pPr>
            <a:r>
              <a:rPr lang="en-US" sz="1600" dirty="0"/>
              <a:t>Ancient</a:t>
            </a:r>
          </a:p>
          <a:p>
            <a:pPr marL="342891" indent="-342891">
              <a:buFont typeface="+mj-lt"/>
              <a:buAutoNum type="arabicPeriod"/>
            </a:pPr>
            <a:r>
              <a:rPr lang="en-US" sz="1600" dirty="0"/>
              <a:t>Anyone</a:t>
            </a:r>
          </a:p>
          <a:p>
            <a:pPr marL="342891" indent="-342891">
              <a:buFont typeface="+mj-lt"/>
              <a:buAutoNum type="arabicPeriod"/>
            </a:pPr>
            <a:r>
              <a:rPr lang="en-US" sz="1600" dirty="0" smtClean="0"/>
              <a:t>Apiece</a:t>
            </a:r>
          </a:p>
          <a:p>
            <a:pPr marL="342891" indent="-342891">
              <a:buFont typeface="+mj-lt"/>
              <a:buAutoNum type="arabicPeriod"/>
            </a:pPr>
            <a:r>
              <a:rPr lang="en-US" sz="1600" dirty="0" smtClean="0"/>
              <a:t>Approaches</a:t>
            </a:r>
            <a:endParaRPr lang="en-US" sz="1600" dirty="0"/>
          </a:p>
          <a:p>
            <a:pPr marL="342891" indent="-342891">
              <a:buFont typeface="+mj-lt"/>
              <a:buAutoNum type="arabicPeriod"/>
            </a:pPr>
            <a:endParaRPr lang="en-US" sz="1600" dirty="0"/>
          </a:p>
          <a:p>
            <a:pPr marL="342891" indent="-342891">
              <a:buFont typeface="+mj-lt"/>
              <a:buAutoNum type="arabicPeriod"/>
            </a:pP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1690607" y="7699478"/>
            <a:ext cx="3429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600" b="1" dirty="0"/>
              <a:t>Phonograms</a:t>
            </a:r>
          </a:p>
          <a:p>
            <a:pPr algn="ctr"/>
            <a:r>
              <a:rPr lang="en-US" sz="1600" dirty="0"/>
              <a:t>/ng/ /ch/ /ee/ /dge/ /y/ /oi/ /ey/ </a:t>
            </a:r>
            <a:r>
              <a:rPr lang="en-US" sz="1600" dirty="0" smtClean="0"/>
              <a:t>/e/ </a:t>
            </a:r>
            <a:r>
              <a:rPr lang="en-US" sz="1600" dirty="0"/>
              <a:t>/ck/ /igh/ /or/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3" y="7571357"/>
            <a:ext cx="1316423" cy="133677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0033" y="4069101"/>
            <a:ext cx="2326215" cy="1823516"/>
          </a:xfrm>
          <a:prstGeom prst="rect">
            <a:avLst/>
          </a:prstGeom>
        </p:spPr>
      </p:pic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347115"/>
              </p:ext>
            </p:extLst>
          </p:nvPr>
        </p:nvGraphicFramePr>
        <p:xfrm>
          <a:off x="1399033" y="1324165"/>
          <a:ext cx="5368907" cy="2093672"/>
        </p:xfrm>
        <a:graphic>
          <a:graphicData uri="http://schemas.openxmlformats.org/drawingml/2006/table">
            <a:tbl>
              <a:tblPr firstRow="1" firstCol="1" bandRow="1"/>
              <a:tblGrid>
                <a:gridCol w="1649401"/>
                <a:gridCol w="695490"/>
                <a:gridCol w="2328526"/>
                <a:gridCol w="695490"/>
              </a:tblGrid>
              <a:tr h="595761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Reading </a:t>
                      </a:r>
                      <a:r>
                        <a:rPr lang="en-US" sz="2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Minutes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 can log minutes online</a:t>
                      </a:r>
                      <a:r>
                        <a:rPr lang="en-US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here: 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https://goo.gl/forms/WMfqHRTbBoEV01DK2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63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Minutes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Minutes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Friday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Tuesday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Saturday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Wednesday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Sunday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Thursday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Monday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Minutes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91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3775" y="2928"/>
            <a:ext cx="7065819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59637" y="1062629"/>
            <a:ext cx="25897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Thursday, November 30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84940" y="458426"/>
            <a:ext cx="3233993" cy="344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6" dirty="0">
                <a:latin typeface="Comic Sans MS" panose="030F0702030302020204" pitchFamily="66" charset="0"/>
              </a:rPr>
              <a:t>Second Grade   Week 16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5019" y="1462650"/>
            <a:ext cx="1352101" cy="188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55" dirty="0">
                <a:latin typeface="Comic Sans MS" panose="030F0702030302020204" pitchFamily="66" charset="0"/>
              </a:rPr>
              <a:t>Write 10 sentences about your Thanksgiving break using at least 10 spelling words.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06041" y="1638488"/>
            <a:ext cx="1446187" cy="1211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55" dirty="0">
                <a:latin typeface="Comic Sans MS" panose="030F0702030302020204" pitchFamily="66" charset="0"/>
              </a:rPr>
              <a:t>Draw a November picture and hide 10 words inside of it.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73333" y="1587389"/>
            <a:ext cx="1476016" cy="1435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55" dirty="0">
                <a:latin typeface="Comic Sans MS" panose="030F0702030302020204" pitchFamily="66" charset="0"/>
              </a:rPr>
              <a:t>Write a friendly letter to a Turkey. Use at least 10 spelling words.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8751" y="3773752"/>
            <a:ext cx="1585528" cy="995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67" dirty="0">
                <a:latin typeface="Comic Sans MS" panose="030F0702030302020204" pitchFamily="66" charset="0"/>
              </a:rPr>
              <a:t>Create your own activity to practice your spelling words.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24279" y="3600459"/>
            <a:ext cx="1527949" cy="167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67" dirty="0">
                <a:latin typeface="Cambria" panose="02040503050406030204" pitchFamily="18" charset="0"/>
              </a:rPr>
              <a:t>SPELLING CITY</a:t>
            </a:r>
          </a:p>
          <a:p>
            <a:pPr algn="ctr"/>
            <a:endParaRPr lang="en-US" sz="1467" dirty="0">
              <a:latin typeface="Cambria" panose="02040503050406030204" pitchFamily="18" charset="0"/>
            </a:endParaRPr>
          </a:p>
          <a:p>
            <a:pPr algn="ctr" defTabSz="623422">
              <a:defRPr/>
            </a:pPr>
            <a:r>
              <a:rPr lang="en-US" sz="1467" dirty="0">
                <a:latin typeface="Cambria" panose="02040503050406030204" pitchFamily="18" charset="0"/>
              </a:rPr>
              <a:t>Do any activity with your words(parent signature required)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39387" y="3773752"/>
            <a:ext cx="1806784" cy="1487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</a:rPr>
              <a:t>1 session of Imagine Learning </a:t>
            </a:r>
            <a:r>
              <a:rPr lang="en-US" sz="1467" dirty="0">
                <a:latin typeface="Comic Sans MS" panose="030F0702030302020204" pitchFamily="66" charset="0"/>
              </a:rPr>
              <a:t>(</a:t>
            </a:r>
            <a:r>
              <a:rPr lang="en-US" sz="1467" dirty="0">
                <a:latin typeface="Comic Sans MS" panose="030F0702030302020204" pitchFamily="66" charset="0"/>
                <a:hlinkClick r:id="rId3"/>
              </a:rPr>
              <a:t>https://go.imaginelearning.com</a:t>
            </a:r>
            <a:r>
              <a:rPr lang="en-US" sz="1467" dirty="0">
                <a:latin typeface="Comic Sans MS" panose="030F0702030302020204" pitchFamily="66" charset="0"/>
              </a:rPr>
              <a:t>)</a:t>
            </a:r>
          </a:p>
          <a:p>
            <a:pPr algn="ctr"/>
            <a:r>
              <a:rPr lang="en-US" sz="1467" dirty="0">
                <a:latin typeface="Comic Sans MS" panose="030F0702030302020204" pitchFamily="66" charset="0"/>
              </a:rPr>
              <a:t>Site code: </a:t>
            </a:r>
            <a:r>
              <a:rPr lang="en-US" sz="1467" dirty="0"/>
              <a:t> 4900137</a:t>
            </a:r>
            <a:endParaRPr lang="en-US" sz="1467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7055" y="5796234"/>
            <a:ext cx="1817224" cy="764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55" dirty="0">
                <a:latin typeface="Comic Sans MS" panose="030F0702030302020204" pitchFamily="66" charset="0"/>
              </a:rPr>
              <a:t>Write 10 spelling words in ABC order.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51953" y="5960224"/>
            <a:ext cx="1554363" cy="1435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55" dirty="0">
                <a:latin typeface="Comic Sans MS" panose="030F0702030302020204" pitchFamily="66" charset="0"/>
              </a:rPr>
              <a:t>Write 10 spelling words. Use black for the consonants and brown for the vowels.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33992" y="5719629"/>
            <a:ext cx="16153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Rainbow words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latin typeface="Comic Sans MS" panose="030F0702030302020204" pitchFamily="66" charset="0"/>
              </a:rPr>
              <a:t>Use 10 spelling words.</a:t>
            </a:r>
          </a:p>
          <a:p>
            <a:pPr algn="ctr"/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57012" y="8135411"/>
            <a:ext cx="4984313" cy="540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55" dirty="0">
                <a:latin typeface="Comic Sans MS" panose="030F0702030302020204" pitchFamily="66" charset="0"/>
              </a:rPr>
              <a:t>Complete 3 different squares. Have an adult initial the square or turn in your work with your packet.</a:t>
            </a:r>
          </a:p>
        </p:txBody>
      </p:sp>
    </p:spTree>
    <p:extLst>
      <p:ext uri="{BB962C8B-B14F-4D97-AF65-F5344CB8AC3E}">
        <p14:creationId xmlns:p14="http://schemas.microsoft.com/office/powerpoint/2010/main" val="53110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239</Words>
  <Application>Microsoft Macintosh PowerPoint</Application>
  <PresentationFormat>Letter Paper (8.5x11 in)</PresentationFormat>
  <Paragraphs>87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Comic Sans MS</vt:lpstr>
      <vt:lpstr>Times New Roman</vt:lpstr>
      <vt:lpstr>Office Theme</vt:lpstr>
      <vt:lpstr>PowerPoint Presentation</vt:lpstr>
      <vt:lpstr>PowerPoint Presentation</vt:lpstr>
    </vt:vector>
  </TitlesOfParts>
  <Company>User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Nelson</dc:creator>
  <cp:lastModifiedBy>Jeff Darcy</cp:lastModifiedBy>
  <cp:revision>7</cp:revision>
  <dcterms:created xsi:type="dcterms:W3CDTF">2016-11-10T15:29:45Z</dcterms:created>
  <dcterms:modified xsi:type="dcterms:W3CDTF">2017-11-28T02:48:31Z</dcterms:modified>
</cp:coreProperties>
</file>